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18" r:id="rId1"/>
  </p:sldMasterIdLst>
  <p:notesMasterIdLst>
    <p:notesMasterId r:id="rId35"/>
  </p:notesMasterIdLst>
  <p:sldIdLst>
    <p:sldId id="256" r:id="rId2"/>
    <p:sldId id="257" r:id="rId3"/>
    <p:sldId id="258" r:id="rId4"/>
    <p:sldId id="274" r:id="rId5"/>
    <p:sldId id="27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7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4" r:id="rId25"/>
    <p:sldId id="296" r:id="rId26"/>
    <p:sldId id="295" r:id="rId27"/>
    <p:sldId id="297" r:id="rId28"/>
    <p:sldId id="293" r:id="rId29"/>
    <p:sldId id="299" r:id="rId30"/>
    <p:sldId id="300" r:id="rId31"/>
    <p:sldId id="301" r:id="rId32"/>
    <p:sldId id="298" r:id="rId33"/>
    <p:sldId id="270" r:id="rId34"/>
  </p:sldIdLst>
  <p:sldSz cx="12192000" cy="6858000"/>
  <p:notesSz cx="6858000" cy="9144000"/>
  <p:embeddedFontLst>
    <p:embeddedFont>
      <p:font typeface="Avenir Next LT Pro" panose="020B0504020202020204" pitchFamily="34" charset="77"/>
      <p:regular r:id="rId36"/>
      <p:bold r:id="rId37"/>
      <p:italic r:id="rId38"/>
      <p:boldItalic r:id="rId39"/>
    </p:embeddedFont>
    <p:embeddedFont>
      <p:font typeface="Avenir Next LT Pro Light" panose="020B0304020202020204" pitchFamily="34" charset="77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Nexa Bold" panose="02000000000000000000" pitchFamily="2" charset="0"/>
      <p:bold r:id="rId46"/>
    </p:embeddedFont>
    <p:embeddedFont>
      <p:font typeface="Nexa Light" panose="02000000000000000000" pitchFamily="2" charset="0"/>
      <p:regular r:id="rId47"/>
    </p:embeddedFont>
    <p:embeddedFont>
      <p:font typeface="Sitka Subheading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534"/>
    <a:srgbClr val="70D435"/>
    <a:srgbClr val="E64C2A"/>
    <a:srgbClr val="FFFFFF"/>
    <a:srgbClr val="FF542E"/>
    <a:srgbClr val="000000"/>
    <a:srgbClr val="FF1E55"/>
    <a:srgbClr val="FF1E54"/>
    <a:srgbClr val="B14AFF"/>
    <a:srgbClr val="01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Destaqu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5BE263C-DBD7-4A20-BB59-AAB30ACAA65A}" styleName="Estilo Médio 3 - 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Destaqu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7"/>
    <p:restoredTop sz="95673"/>
  </p:normalViewPr>
  <p:slideViewPr>
    <p:cSldViewPr snapToGrid="0" snapToObjects="1">
      <p:cViewPr varScale="1">
        <p:scale>
          <a:sx n="103" d="100"/>
          <a:sy n="103" d="100"/>
        </p:scale>
        <p:origin x="912" y="168"/>
      </p:cViewPr>
      <p:guideLst/>
    </p:cSldViewPr>
  </p:slideViewPr>
  <p:outlineViewPr>
    <p:cViewPr>
      <p:scale>
        <a:sx n="33" d="100"/>
        <a:sy n="33" d="100"/>
      </p:scale>
      <p:origin x="0" y="-322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615E8-15A1-41B5-BFFE-32703B78650C}" type="datetimeFigureOut">
              <a:rPr lang="pt-PT" smtClean="0"/>
              <a:t>27/12/22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6CA82-540F-4088-AF09-2C1506E5A6B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084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6CA82-540F-4088-AF09-2C1506E5A6B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69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6CA82-540F-4088-AF09-2C1506E5A6B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334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3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4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1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8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6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8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7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3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24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7" r:id="rId6"/>
    <p:sldLayoutId id="2147483812" r:id="rId7"/>
    <p:sldLayoutId id="2147483813" r:id="rId8"/>
    <p:sldLayoutId id="2147483814" r:id="rId9"/>
    <p:sldLayoutId id="2147483816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9822F4-43C5-594D-804D-D9C6AC0B9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51043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pt-PT" sz="4400" b="1" dirty="0">
                <a:latin typeface="Nexa Bold"/>
              </a:rPr>
              <a:t>Programação Distribuída</a:t>
            </a:r>
            <a:endParaRPr lang="pt-PT" sz="4400" dirty="0">
              <a:latin typeface="Nexa Bold"/>
            </a:endParaRPr>
          </a:p>
        </p:txBody>
      </p:sp>
      <p:pic>
        <p:nvPicPr>
          <p:cNvPr id="14" name="Picture 3" descr="Computador com Windows 3D-fundo">
            <a:extLst>
              <a:ext uri="{FF2B5EF4-FFF2-40B4-BE49-F238E27FC236}">
                <a16:creationId xmlns:a16="http://schemas.microsoft.com/office/drawing/2014/main" id="{7E624E92-F2F9-4170-AB7D-BC0AD7B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8" r="25508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02195AC2-E378-C146-A8EA-B3908D974384}"/>
              </a:ext>
            </a:extLst>
          </p:cNvPr>
          <p:cNvSpPr txBox="1"/>
          <p:nvPr/>
        </p:nvSpPr>
        <p:spPr>
          <a:xfrm>
            <a:off x="6584469" y="4033979"/>
            <a:ext cx="4211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ffectLst/>
                <a:latin typeface="Nexa Light" panose="02000000000000000000" pitchFamily="2" charset="0"/>
              </a:rPr>
              <a:t>O trabalho prático de Programação Distribuída consiste em desenvolver um sistema distribuído de reserva e compra de bilhetes para espetáculos.</a:t>
            </a:r>
          </a:p>
        </p:txBody>
      </p:sp>
      <p:pic>
        <p:nvPicPr>
          <p:cNvPr id="78" name="Gráfico 77" descr="Aspas de fecho">
            <a:extLst>
              <a:ext uri="{FF2B5EF4-FFF2-40B4-BE49-F238E27FC236}">
                <a16:creationId xmlns:a16="http://schemas.microsoft.com/office/drawing/2014/main" id="{9041DC17-154E-D54C-A6EF-38658C37B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642" y="3934569"/>
            <a:ext cx="630821" cy="63082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AD19161-62B3-1E41-AA3A-429C39D337E8}"/>
              </a:ext>
            </a:extLst>
          </p:cNvPr>
          <p:cNvSpPr txBox="1"/>
          <p:nvPr/>
        </p:nvSpPr>
        <p:spPr>
          <a:xfrm>
            <a:off x="6095999" y="3588059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Nexa Light" panose="02000000000000000000" pitchFamily="2" charset="0"/>
              </a:rPr>
              <a:t>Trabalho Prático – Meta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5764B6-7F2A-CEA4-3729-519C91D6DD1B}"/>
              </a:ext>
            </a:extLst>
          </p:cNvPr>
          <p:cNvSpPr txBox="1"/>
          <p:nvPr/>
        </p:nvSpPr>
        <p:spPr>
          <a:xfrm>
            <a:off x="11107513" y="6545999"/>
            <a:ext cx="1040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Nexa Light" panose="02000000000000000000" pitchFamily="2" charset="0"/>
              </a:rPr>
              <a:t>2022/2023</a:t>
            </a:r>
          </a:p>
        </p:txBody>
      </p:sp>
    </p:spTree>
    <p:extLst>
      <p:ext uri="{BB962C8B-B14F-4D97-AF65-F5344CB8AC3E}">
        <p14:creationId xmlns:p14="http://schemas.microsoft.com/office/powerpoint/2010/main" val="357285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ThreadTCP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FE87906B-E3F3-2329-7B0B-D653B6937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984" y="2286000"/>
            <a:ext cx="10358031" cy="3817938"/>
          </a:xfrm>
        </p:spPr>
      </p:pic>
    </p:spTree>
    <p:extLst>
      <p:ext uri="{BB962C8B-B14F-4D97-AF65-F5344CB8AC3E}">
        <p14:creationId xmlns:p14="http://schemas.microsoft.com/office/powerpoint/2010/main" val="381700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Heartbeat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B7E39116-B222-62AC-D195-5887CA053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0191" y="2951957"/>
            <a:ext cx="5299809" cy="2272506"/>
          </a:xfr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01E7721B-4EBA-A10E-59A5-EFF0A93FC152}"/>
              </a:ext>
            </a:extLst>
          </p:cNvPr>
          <p:cNvSpPr txBox="1">
            <a:spLocks/>
          </p:cNvSpPr>
          <p:nvPr/>
        </p:nvSpPr>
        <p:spPr>
          <a:xfrm>
            <a:off x="762000" y="2286000"/>
            <a:ext cx="4852988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A classe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armazena a informação necessária para que os outros servidores tenham conhecimento do estado de um certo servidor. Esta classe guarda dados como o IP do servidor, o porto TCP do servidor, o número de conexões ativas, a versão da base de dados, etc...</a:t>
            </a:r>
          </a:p>
        </p:txBody>
      </p:sp>
    </p:spTree>
    <p:extLst>
      <p:ext uri="{BB962C8B-B14F-4D97-AF65-F5344CB8AC3E}">
        <p14:creationId xmlns:p14="http://schemas.microsoft.com/office/powerpoint/2010/main" val="329530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Comparators</a:t>
            </a:r>
            <a:endParaRPr lang="pt-PT" sz="1900" dirty="0">
              <a:latin typeface="Nexa Light" panose="02000000000000000000" pitchFamily="2" charset="0"/>
            </a:endParaRP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01E7721B-4EBA-A10E-59A5-EFF0A93FC152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667999" cy="267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Para podermos ordenar 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por vários parâmetros criámos dois comparadores: um para ordenar pela versão da base de dados e outro para ordenar pelo número de conexões ativas.</a:t>
            </a: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D0DC36C0-019F-B168-4EFA-0D9632F58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4965700"/>
            <a:ext cx="7175500" cy="1130300"/>
          </a:xfr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8A471F59-836B-14B2-AD31-DACBFDFA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3835401"/>
            <a:ext cx="7181645" cy="9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3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b="1" dirty="0">
                <a:latin typeface="Nexa Light" panose="02000000000000000000" pitchFamily="2" charset="0"/>
              </a:rPr>
              <a:t>Comunicação entre o servidor e o cliente</a:t>
            </a:r>
            <a:endParaRPr lang="pt-PT" sz="1900" dirty="0">
              <a:latin typeface="Nexa Light" panose="02000000000000000000" pitchFamily="2" charset="0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DEFCCF5-47D9-568B-DFA4-3963EF21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7917"/>
            <a:ext cx="10668000" cy="3818083"/>
          </a:xfrm>
        </p:spPr>
        <p:txBody>
          <a:bodyPr/>
          <a:lstStyle/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xa Light" panose="02000000000000000000" pitchFamily="2" charset="0"/>
                <a:ea typeface="+mn-ea"/>
                <a:cs typeface="+mn-cs"/>
              </a:rPr>
              <a:t>A comunicação entre o servidor e o cliente é efetuada através de objetos serializados.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xa Light" panose="02000000000000000000" pitchFamily="2" charset="0"/>
              <a:ea typeface="+mn-ea"/>
              <a:cs typeface="+mn-cs"/>
            </a:endParaRP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recebe um array de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strings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em que o primeiro elemento é uma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string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indica que tipo de pedido é que o cliente está a fazer (por exemplo: LOGIN)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endParaRPr lang="pt-PT" altLang="pt-PT" sz="2000" dirty="0">
              <a:solidFill>
                <a:srgbClr val="FFFFFF"/>
              </a:solidFill>
              <a:latin typeface="Nexa Light" panose="02000000000000000000" pitchFamily="2" charset="0"/>
            </a:endParaRP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xa Light" panose="02000000000000000000" pitchFamily="2" charset="0"/>
                <a:ea typeface="+mn-ea"/>
                <a:cs typeface="+mn-cs"/>
              </a:rPr>
              <a:t>Os restantes argumentos são a informação necessária para realizar o pedido como por exemplo o nome de utilizador e a palavra-passe.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xa Light" panose="02000000000000000000" pitchFamily="2" charset="0"/>
              <a:ea typeface="+mn-ea"/>
              <a:cs typeface="+mn-cs"/>
            </a:endParaRP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comunica com a base de dados para atualizar ou fazer uma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query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 retorna ao cliente uma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string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indicativa do trabalho efetuado no servidor (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ex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: LOGIN_SUCCESSFUL).</a:t>
            </a: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xa Light" panose="02000000000000000000" pitchFamily="2" charset="0"/>
              <a:ea typeface="+mn-ea"/>
              <a:cs typeface="+mn-cs"/>
            </a:endParaRP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4327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6105592" cy="3818083"/>
          </a:xfrm>
        </p:spPr>
        <p:txBody>
          <a:bodyPr>
            <a:normAutofit fontScale="85000" lnSpcReduction="2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Existem dois tipos de programas neste sistema: o cliente e o servidor.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que o cliente possa utilizar as funcionalidades do sistema de bilheteira online é necessário ter pelo menos um servidor a correr.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Antes de iniciar o servidor é necessário passar pela linha de comando os seguintes argumentos:</a:t>
            </a:r>
          </a:p>
          <a:p>
            <a:pPr lvl="1"/>
            <a:r>
              <a:rPr lang="pt-PT" altLang="pt-PT" sz="1600" dirty="0">
                <a:solidFill>
                  <a:srgbClr val="FFFFFF"/>
                </a:solidFill>
                <a:latin typeface="Nexa Light" panose="02000000000000000000"/>
              </a:rPr>
              <a:t>Porto UDP do servidor</a:t>
            </a:r>
          </a:p>
          <a:p>
            <a:pPr lvl="1"/>
            <a:r>
              <a:rPr lang="pt-PT" altLang="pt-PT" sz="1600" dirty="0">
                <a:solidFill>
                  <a:srgbClr val="FFFFFF"/>
                </a:solidFill>
                <a:latin typeface="Nexa Light" panose="02000000000000000000"/>
              </a:rPr>
              <a:t>Caminho para o diretório com as bases de dados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O servidor irá começar por procurar outros servidores no cluster e após 30 segundos está pronto a ser utilizado pelos clientes.</a:t>
            </a:r>
          </a:p>
          <a:p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12E2E-4648-0414-5AD6-B0640C78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19" y="3005371"/>
            <a:ext cx="4449075" cy="1891681"/>
          </a:xfrm>
          <a:prstGeom prst="roundRect">
            <a:avLst>
              <a:gd name="adj" fmla="val 5512"/>
            </a:avLst>
          </a:prstGeom>
        </p:spPr>
      </p:pic>
    </p:spTree>
    <p:extLst>
      <p:ext uri="{BB962C8B-B14F-4D97-AF65-F5344CB8AC3E}">
        <p14:creationId xmlns:p14="http://schemas.microsoft.com/office/powerpoint/2010/main" val="306482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6105592" cy="3818083"/>
          </a:xfrm>
        </p:spPr>
        <p:txBody>
          <a:bodyPr>
            <a:normAutofit fontScale="62500" lnSpcReduction="2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Podem ser abertos mais servidores sendo que cada um cria uma cópia da base de dados e atualiza consoante a informação presente nos outros servidores.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No caso do servidor não é necessário mais nenhuma interação sendo que tudo acontece a partir de agora através de pedidos no programa do cliente.</a:t>
            </a:r>
          </a:p>
          <a:p>
            <a:endParaRPr lang="pt-PT" altLang="pt-PT" sz="2000" dirty="0">
              <a:solidFill>
                <a:srgbClr val="FFFFFF"/>
              </a:solidFill>
              <a:latin typeface="Nexa Light" panose="02000000000000000000"/>
            </a:endParaRP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executar o cliente é necessário passar os seguintes argumentos pela linha de comandos:</a:t>
            </a:r>
          </a:p>
          <a:p>
            <a:pPr lvl="1"/>
            <a:r>
              <a:rPr lang="pt-PT" altLang="pt-PT" sz="1600" dirty="0">
                <a:solidFill>
                  <a:srgbClr val="FFFFFF"/>
                </a:solidFill>
                <a:latin typeface="Nexa Light" panose="02000000000000000000"/>
              </a:rPr>
              <a:t>IP do servidor UDP</a:t>
            </a:r>
          </a:p>
          <a:p>
            <a:pPr lvl="1"/>
            <a:r>
              <a:rPr lang="pt-PT" altLang="pt-PT" sz="1600" dirty="0">
                <a:solidFill>
                  <a:srgbClr val="FFFFFF"/>
                </a:solidFill>
                <a:latin typeface="Nexa Light" panose="02000000000000000000"/>
              </a:rPr>
              <a:t>Porto do servidor UDP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Estes argumentos servem para o cliente se conectar a um servidor por UDP e requisitar a lista de servidores disponíveis ordenados pela carga para que o cliente se possa ligar por TCP para então utilizar as funcionalidades da bilheteira online.</a:t>
            </a:r>
          </a:p>
          <a:p>
            <a:pPr lvl="1"/>
            <a:endParaRPr lang="pt-PT" altLang="pt-PT" sz="1600" dirty="0">
              <a:solidFill>
                <a:srgbClr val="FFFFFF"/>
              </a:solidFill>
              <a:latin typeface="Nexa Light" panose="02000000000000000000"/>
            </a:endParaRPr>
          </a:p>
          <a:p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E64467-0F49-347F-CC9E-EAE266DE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56" y="2861336"/>
            <a:ext cx="4337640" cy="2069649"/>
          </a:xfrm>
          <a:prstGeom prst="roundRect">
            <a:avLst>
              <a:gd name="adj" fmla="val 7707"/>
            </a:avLst>
          </a:prstGeom>
        </p:spPr>
      </p:pic>
    </p:spTree>
    <p:extLst>
      <p:ext uri="{BB962C8B-B14F-4D97-AF65-F5344CB8AC3E}">
        <p14:creationId xmlns:p14="http://schemas.microsoft.com/office/powerpoint/2010/main" val="413551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702744" cy="3818083"/>
          </a:xfrm>
        </p:spPr>
        <p:txBody>
          <a:bodyPr>
            <a:normAutofit fontScale="92500" lnSpcReduction="1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Após ter sido estabelecida uma conexão TCP com o servidor, é necessário que o cliente se autentique de forma a poder utilizar o resto do sistema.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Já com sessão iniciada, o utilizador pode editar o seu perfil, procurar espetáculos, reservar lugares e efetuar o pagamento.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O administrador pode também inserir e remover espetáculos e efetuar mais um número de operações pertinentes.</a:t>
            </a:r>
          </a:p>
          <a:p>
            <a:pPr lvl="1"/>
            <a:endParaRPr lang="pt-PT" altLang="pt-PT" sz="1600" dirty="0">
              <a:solidFill>
                <a:srgbClr val="FFFFFF"/>
              </a:solidFill>
              <a:latin typeface="Nexa Light" panose="02000000000000000000"/>
            </a:endParaRPr>
          </a:p>
          <a:p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1C008F-406E-8206-09CC-00DADEEA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797" y="2402505"/>
            <a:ext cx="3086531" cy="2743583"/>
          </a:xfrm>
          <a:prstGeom prst="roundRect">
            <a:avLst>
              <a:gd name="adj" fmla="val 4781"/>
            </a:avLst>
          </a:prstGeom>
        </p:spPr>
      </p:pic>
    </p:spTree>
    <p:extLst>
      <p:ext uri="{BB962C8B-B14F-4D97-AF65-F5344CB8AC3E}">
        <p14:creationId xmlns:p14="http://schemas.microsoft.com/office/powerpoint/2010/main" val="197540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9822F4-43C5-594D-804D-D9C6AC0B9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51043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pt-PT" sz="4400" b="1" dirty="0">
                <a:latin typeface="Nexa Bold"/>
              </a:rPr>
              <a:t>Programação Distribuída</a:t>
            </a:r>
            <a:endParaRPr lang="pt-PT" sz="4400" dirty="0">
              <a:latin typeface="Nexa Bold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E624E92-F2F9-4170-AB7D-BC0AD7B18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0" t="-1140" r="9184" b="1140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02195AC2-E378-C146-A8EA-B3908D974384}"/>
              </a:ext>
            </a:extLst>
          </p:cNvPr>
          <p:cNvSpPr txBox="1"/>
          <p:nvPr/>
        </p:nvSpPr>
        <p:spPr>
          <a:xfrm>
            <a:off x="6584469" y="4033979"/>
            <a:ext cx="4211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ffectLst/>
                <a:latin typeface="Nexa Light" panose="02000000000000000000" pitchFamily="2" charset="0"/>
              </a:rPr>
              <a:t>O trabalho prático de Programação Distribuída consiste em desenvolver um sistema distribuído de reserva e compra de bilhetes para espetáculos.</a:t>
            </a:r>
          </a:p>
        </p:txBody>
      </p:sp>
      <p:pic>
        <p:nvPicPr>
          <p:cNvPr id="78" name="Gráfico 77" descr="Aspas de fecho">
            <a:extLst>
              <a:ext uri="{FF2B5EF4-FFF2-40B4-BE49-F238E27FC236}">
                <a16:creationId xmlns:a16="http://schemas.microsoft.com/office/drawing/2014/main" id="{9041DC17-154E-D54C-A6EF-38658C37B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642" y="3934569"/>
            <a:ext cx="630821" cy="63082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AD19161-62B3-1E41-AA3A-429C39D337E8}"/>
              </a:ext>
            </a:extLst>
          </p:cNvPr>
          <p:cNvSpPr txBox="1"/>
          <p:nvPr/>
        </p:nvSpPr>
        <p:spPr>
          <a:xfrm>
            <a:off x="6095999" y="3588059"/>
            <a:ext cx="2042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Nexa Light" panose="02000000000000000000" pitchFamily="2" charset="0"/>
              </a:rPr>
              <a:t>Trabalho Prático – Meta 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5764B6-7F2A-CEA4-3729-519C91D6DD1B}"/>
              </a:ext>
            </a:extLst>
          </p:cNvPr>
          <p:cNvSpPr txBox="1"/>
          <p:nvPr/>
        </p:nvSpPr>
        <p:spPr>
          <a:xfrm>
            <a:off x="11107513" y="6545999"/>
            <a:ext cx="1040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Nexa Light" panose="02000000000000000000" pitchFamily="2" charset="0"/>
              </a:rPr>
              <a:t>2022/2023</a:t>
            </a:r>
          </a:p>
        </p:txBody>
      </p:sp>
    </p:spTree>
    <p:extLst>
      <p:ext uri="{BB962C8B-B14F-4D97-AF65-F5344CB8AC3E}">
        <p14:creationId xmlns:p14="http://schemas.microsoft.com/office/powerpoint/2010/main" val="1340094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E5D54-9F8E-E34F-A388-328903A7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Índice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2000" dirty="0">
                <a:solidFill>
                  <a:schemeClr val="tx1">
                    <a:lumMod val="50000"/>
                  </a:schemeClr>
                </a:solidFill>
                <a:latin typeface="Nexa Light" panose="02000000000000000000" pitchFamily="2" charset="0"/>
              </a:rPr>
              <a:t>Meta 2 – REST API e RMI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338062-2F30-7E43-A5BA-99274637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286000"/>
            <a:ext cx="10388278" cy="3818083"/>
          </a:xfrm>
        </p:spPr>
        <p:txBody>
          <a:bodyPr>
            <a:normAutofit fontScale="85000" lnSpcReduction="20000"/>
          </a:bodyPr>
          <a:lstStyle/>
          <a:p>
            <a:r>
              <a:rPr lang="pt-PT" sz="2000" dirty="0">
                <a:latin typeface="Nexa Light" panose="02000000000000000000" pitchFamily="2" charset="0"/>
              </a:rPr>
              <a:t>Opções Tomadas</a:t>
            </a:r>
          </a:p>
          <a:p>
            <a:r>
              <a:rPr lang="pt-PT" sz="2000" dirty="0">
                <a:latin typeface="Nexa Light" panose="02000000000000000000" pitchFamily="2" charset="0"/>
              </a:rPr>
              <a:t>Aspetos Relevantes</a:t>
            </a:r>
            <a:endParaRPr lang="pt-PT" sz="1600" dirty="0">
              <a:latin typeface="Nexa Light" panose="02000000000000000000" pitchFamily="2" charset="0"/>
            </a:endParaRPr>
          </a:p>
          <a:p>
            <a:pPr lvl="1"/>
            <a:r>
              <a:rPr lang="pt-PT" sz="1800" dirty="0">
                <a:solidFill>
                  <a:schemeClr val="tx1">
                    <a:lumMod val="85000"/>
                    <a:alpha val="70000"/>
                  </a:schemeClr>
                </a:solidFill>
                <a:latin typeface="Nexa Light" panose="02000000000000000000" pitchFamily="2" charset="0"/>
              </a:rPr>
              <a:t>REST API</a:t>
            </a:r>
          </a:p>
          <a:p>
            <a:pPr lvl="2"/>
            <a:r>
              <a:rPr lang="pt-PT" sz="14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Tokens</a:t>
            </a:r>
            <a:r>
              <a:rPr lang="pt-PT" sz="14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 e Autenticação</a:t>
            </a:r>
          </a:p>
          <a:p>
            <a:pPr lvl="1"/>
            <a:r>
              <a:rPr lang="pt-PT" sz="1800" dirty="0">
                <a:solidFill>
                  <a:schemeClr val="tx1">
                    <a:lumMod val="85000"/>
                    <a:alpha val="70000"/>
                  </a:schemeClr>
                </a:solidFill>
                <a:latin typeface="Nexa Light" panose="02000000000000000000" pitchFamily="2" charset="0"/>
              </a:rPr>
              <a:t>RMI</a:t>
            </a:r>
          </a:p>
          <a:p>
            <a:pPr lvl="2"/>
            <a:r>
              <a:rPr lang="pt-PT" sz="14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Servidor RMI</a:t>
            </a:r>
          </a:p>
          <a:p>
            <a:pPr lvl="2"/>
            <a:r>
              <a:rPr lang="pt-PT" sz="14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Cliente RMI</a:t>
            </a:r>
          </a:p>
          <a:p>
            <a:pPr lvl="2"/>
            <a:r>
              <a:rPr lang="pt-PT" sz="14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Interfaces RMI</a:t>
            </a:r>
          </a:p>
          <a:p>
            <a:pPr lvl="2"/>
            <a:r>
              <a:rPr lang="pt-PT" sz="14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Interceção de pedidos à REST API</a:t>
            </a:r>
          </a:p>
          <a:p>
            <a:r>
              <a:rPr lang="pt-PT" sz="2000" dirty="0">
                <a:latin typeface="Nexa Light" panose="02000000000000000000" pitchFamily="2" charset="0"/>
              </a:rPr>
              <a:t>Manual de Utilizador</a:t>
            </a:r>
          </a:p>
          <a:p>
            <a:pPr lvl="1"/>
            <a:r>
              <a:rPr lang="pt-PT" sz="18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REST API</a:t>
            </a:r>
          </a:p>
          <a:p>
            <a:pPr lvl="1"/>
            <a:r>
              <a:rPr lang="pt-PT" sz="18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RMI</a:t>
            </a:r>
          </a:p>
        </p:txBody>
      </p:sp>
    </p:spTree>
    <p:extLst>
      <p:ext uri="{BB962C8B-B14F-4D97-AF65-F5344CB8AC3E}">
        <p14:creationId xmlns:p14="http://schemas.microsoft.com/office/powerpoint/2010/main" val="385162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Opções Tomadas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Algo que não foi implementado nesta meta foi o método Basic de autenticação. Os dados estão a ser passados para a REST API em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plain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text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por JSON. Isto é algo indesejado mas a autenticação Basic não é muito mais segura visto que os dados são codificados em Base64 e podem ser facilmente descodificados para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plain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text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Nós só reparámos no requisito de implementar Basic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Authentication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descrito no enunciado apenas depois de termos terminado o trabalho e decidimos não o implementar porque daria bastante trabalho a alterar o que já estava feito.</a:t>
            </a:r>
          </a:p>
          <a:p>
            <a:endParaRPr lang="pt-PT" altLang="pt-PT" sz="2000" dirty="0">
              <a:solidFill>
                <a:srgbClr val="FFFFFF"/>
              </a:solidFill>
              <a:latin typeface="Nexa Light" panose="02000000000000000000" pitchFamily="2" charset="0"/>
            </a:endParaRP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Como a meta anterior não estava completamente funcional decidimos optar por integrar o RMI no REST API com um mecanismo de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callback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notifica clientes dos acessos aos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endpoints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da REST API.</a:t>
            </a:r>
          </a:p>
          <a:p>
            <a:endParaRPr lang="pt-PT" altLang="pt-PT" sz="20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2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E5D54-9F8E-E34F-A388-328903A7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Índice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2000" dirty="0">
                <a:solidFill>
                  <a:schemeClr val="tx1">
                    <a:lumMod val="50000"/>
                  </a:schemeClr>
                </a:solidFill>
                <a:latin typeface="Nexa Light" panose="02000000000000000000" pitchFamily="2" charset="0"/>
              </a:rPr>
              <a:t>Meta 1 - </a:t>
            </a:r>
            <a:r>
              <a:rPr lang="pt-PT" sz="2000" dirty="0" err="1">
                <a:solidFill>
                  <a:schemeClr val="tx1">
                    <a:lumMod val="50000"/>
                  </a:schemeClr>
                </a:solidFill>
                <a:latin typeface="Nexa Light" panose="02000000000000000000" pitchFamily="2" charset="0"/>
              </a:rPr>
              <a:t>Sockets</a:t>
            </a:r>
            <a:endParaRPr lang="pt-PT" sz="2000" dirty="0">
              <a:solidFill>
                <a:schemeClr val="tx1">
                  <a:lumMod val="50000"/>
                </a:schemeClr>
              </a:solidFill>
              <a:latin typeface="Nexa Light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338062-2F30-7E43-A5BA-99274637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286000"/>
            <a:ext cx="10388278" cy="3818083"/>
          </a:xfrm>
        </p:spPr>
        <p:txBody>
          <a:bodyPr>
            <a:normAutofit lnSpcReduction="10000"/>
          </a:bodyPr>
          <a:lstStyle/>
          <a:p>
            <a:r>
              <a:rPr lang="pt-PT" sz="2000" dirty="0">
                <a:latin typeface="Nexa Light" panose="02000000000000000000" pitchFamily="2" charset="0"/>
              </a:rPr>
              <a:t>Opções Tomadas</a:t>
            </a:r>
          </a:p>
          <a:p>
            <a:r>
              <a:rPr lang="pt-PT" sz="2000" dirty="0">
                <a:latin typeface="Nexa Light" panose="02000000000000000000" pitchFamily="2" charset="0"/>
              </a:rPr>
              <a:t>Aspetos Relevantes</a:t>
            </a:r>
            <a:endParaRPr lang="pt-PT" sz="1600" dirty="0"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ThreadAtendeClientes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ThreadCliente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ThreadHeartbeat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ThreadInicialHeartbeat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ThreadTCP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Comunicação entre o servidor e o cliente</a:t>
            </a:r>
          </a:p>
          <a:p>
            <a:r>
              <a:rPr lang="pt-PT" sz="2000" dirty="0">
                <a:latin typeface="Nexa Light" panose="02000000000000000000" pitchFamily="2" charset="0"/>
              </a:rPr>
              <a:t>Manual de Utilizador</a:t>
            </a:r>
            <a:endParaRPr lang="pt-PT" sz="1800" dirty="0"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47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REST API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4069492" cy="3818083"/>
          </a:xfrm>
        </p:spPr>
        <p:txBody>
          <a:bodyPr>
            <a:normAutofit fontScale="92500" lnSpcReduction="2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Foi utilizada 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framework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Spring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Boot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para elaborar a REST API.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Foi necessário configurar regras de acesso para proteger certos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endpoints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da API.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As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endpoints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 pitchFamily="2" charset="0"/>
              </a:rPr>
              <a:t>users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 pitchFamily="2" charset="0"/>
              </a:rPr>
              <a:t> 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necessitam permissão de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aministrador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. As restantes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endpoints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para além da 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 pitchFamily="2" charset="0"/>
              </a:rPr>
              <a:t>auth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 pitchFamily="2" charset="0"/>
              </a:rPr>
              <a:t> 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e 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 pitchFamily="2" charset="0"/>
              </a:rPr>
              <a:t>espetaculos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 pitchFamily="2" charset="0"/>
              </a:rPr>
              <a:t> 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(que são livres) necessitam autenticação (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)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6F5FAF5A-F6DC-546B-DCBE-9B5852C5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480" y="2310065"/>
            <a:ext cx="6602887" cy="29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Tokens</a:t>
            </a:r>
            <a:r>
              <a:rPr lang="pt-PT" sz="1900" dirty="0">
                <a:latin typeface="Nexa Light" panose="02000000000000000000" pitchFamily="2" charset="0"/>
              </a:rPr>
              <a:t> e Autenticação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10667999" cy="3818083"/>
          </a:xfrm>
        </p:spPr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Quando um utilizador se tenta autenticar no servidor são verificadas as credenciais e caso as mesmas estejam corretas é gerado um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SHA-256 com validade de expiração de 2 minutos que permite ao utilizador aceder aos outros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endpoints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necessitam de autenticação utilizando este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 a sua validade são guardados na base de dados para que sempre que o utilizador aceda a um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endpoint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protegido este possa ser validado por um filtro que determina se o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é válido ou não. </a:t>
            </a:r>
          </a:p>
        </p:txBody>
      </p:sp>
    </p:spTree>
    <p:extLst>
      <p:ext uri="{BB962C8B-B14F-4D97-AF65-F5344CB8AC3E}">
        <p14:creationId xmlns:p14="http://schemas.microsoft.com/office/powerpoint/2010/main" val="3625412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Tokens</a:t>
            </a:r>
            <a:r>
              <a:rPr lang="pt-PT" sz="1900" dirty="0">
                <a:latin typeface="Nexa Light" panose="02000000000000000000" pitchFamily="2" charset="0"/>
              </a:rPr>
              <a:t> e Autenticação</a:t>
            </a:r>
            <a:endParaRPr lang="pt-PT" b="1" dirty="0">
              <a:latin typeface="Nexa Bold" panose="02000000000000000000" pitchFamily="2" charset="0"/>
            </a:endParaRP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C7B988D8-01CB-569C-A2BA-79BB81210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286000"/>
            <a:ext cx="5022372" cy="4119963"/>
          </a:xfr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9A1A5F35-D069-3BCC-027F-C47B62DC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628" y="2711011"/>
            <a:ext cx="5022372" cy="32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RMI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10667999" cy="3818083"/>
          </a:xfrm>
        </p:spPr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Quanto à parte do RMI foi criada uma aplicação cliente que vai receber uma mensagem sempre que alguém acede a um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endpoint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da API.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Na REST API foi embutido o servidor RMI que é iniciado quando a aplicação inicia.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serviço RMI é registado no porto 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 pitchFamily="2" charset="0"/>
              </a:rPr>
              <a:t>1099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com o nome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 pitchFamily="2" charset="0"/>
              </a:rPr>
              <a:t>REST_API_RMI_Service</a:t>
            </a:r>
            <a:r>
              <a:rPr lang="pt-PT" altLang="pt-PT" sz="2000" dirty="0">
                <a:solidFill>
                  <a:schemeClr val="tx1"/>
                </a:solidFill>
                <a:latin typeface="Nexa Light" panose="02000000000000000000" pitchFamily="2" charset="0"/>
              </a:rPr>
              <a:t>.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8DAE27F0-33CD-4D30-8058-C3BD16D7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00" y="4343323"/>
            <a:ext cx="6011600" cy="22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18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Servidor RMI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4835612" cy="3818083"/>
          </a:xfrm>
        </p:spPr>
        <p:txBody>
          <a:bodyPr>
            <a:normAutofit fontScale="925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RMI implementa uma interface que contém um método que permite aos clientes se registarem no serviço RMI para assim receberem as mensagens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callback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. O servidor adiciona estes clientes a um array que é posteriormente percorrido para enviar a mensagem a cada um dos clientes sempre que o servidor chama a função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 pitchFamily="2" charset="0"/>
              </a:rPr>
              <a:t>notifyClientes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.</a:t>
            </a:r>
            <a:endParaRPr lang="pt-PT" altLang="pt-PT" sz="2000" dirty="0">
              <a:solidFill>
                <a:schemeClr val="tx1"/>
              </a:solidFill>
              <a:latin typeface="Nexa Light" panose="02000000000000000000" pitchFamily="2" charset="0"/>
            </a:endParaRP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A84C5754-8948-8D9E-62EB-34C3F1222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96" y="2098701"/>
            <a:ext cx="6068567" cy="41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9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Cliente RMI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1001740" cy="3818083"/>
          </a:xfrm>
        </p:spPr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Já o cliente RMI implementa uma interface com um método, o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 pitchFamily="2" charset="0"/>
              </a:rPr>
              <a:t>notifyClient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, para mostrar a mensagem enviada pelo servidor na consola.</a:t>
            </a:r>
            <a:endParaRPr lang="pt-PT" altLang="pt-PT" sz="2000" dirty="0">
              <a:solidFill>
                <a:schemeClr val="tx1"/>
              </a:solidFill>
              <a:latin typeface="Nexa Light" panose="02000000000000000000" pitchFamily="2" charset="0"/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6815AE61-D918-F23C-6237-307AB73F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36" y="3286896"/>
            <a:ext cx="6166128" cy="32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09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Interfaces RMI</a:t>
            </a:r>
            <a:endParaRPr lang="pt-PT" b="1" dirty="0">
              <a:latin typeface="Nexa Bold" panose="02000000000000000000" pitchFamily="2" charset="0"/>
            </a:endParaRPr>
          </a:p>
        </p:txBody>
      </p:sp>
      <p:pic>
        <p:nvPicPr>
          <p:cNvPr id="8" name="Marcador de Posição de Conteúdo 7" descr="Uma imagem com texto&#10;&#10;Descrição gerada automaticamente">
            <a:extLst>
              <a:ext uri="{FF2B5EF4-FFF2-40B4-BE49-F238E27FC236}">
                <a16:creationId xmlns:a16="http://schemas.microsoft.com/office/drawing/2014/main" id="{5382DFA7-2830-CBB4-EE2F-30F6DD568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050" y="2484209"/>
            <a:ext cx="6565900" cy="1502003"/>
          </a:xfr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6E6B631D-06EC-FAA2-C67D-56491E1A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0" y="4373791"/>
            <a:ext cx="6565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08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Interceção de pedidos à REST API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4835612" cy="3818083"/>
          </a:xfrm>
        </p:spPr>
        <p:txBody>
          <a:bodyPr>
            <a:normAutofit lnSpcReduction="1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A classe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 pitchFamily="2" charset="0"/>
              </a:rPr>
              <a:t>RMICallback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serve para intercetar os pedidos efetuados à API para os interpretar e notificar os clientes do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endpoint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a que o cliente está a tentar aceder.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Esta classe é usada como filtro (de forma semelhante ao que acontece na verificação dos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tokens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) para que esta possa atuar como um ”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middle-man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”.</a:t>
            </a:r>
            <a:endParaRPr lang="pt-PT" altLang="pt-PT" sz="2000" dirty="0">
              <a:solidFill>
                <a:schemeClr val="tx1"/>
              </a:solidFill>
              <a:latin typeface="Nexa Light" panose="02000000000000000000" pitchFamily="2" charset="0"/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C580C7EB-FCF0-2176-2230-E0AB7D76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497" y="2488006"/>
            <a:ext cx="6066470" cy="34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71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REST API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10667999" cy="3818083"/>
          </a:xfrm>
        </p:spPr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iniciar o servidor REST API basta correr a classe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RestApiApplication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. 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endpoints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estão localizados no caminho 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/>
              </a:rPr>
              <a:t>/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/>
              </a:rPr>
              <a:t>api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/>
              </a:rPr>
              <a:t>/v1/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, na porta 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/>
              </a:rPr>
              <a:t>81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tirar partido desta API é necessário utilizar um cliente HTTP como o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/>
              </a:rPr>
              <a:t>Postman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ou o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/>
              </a:rPr>
              <a:t>Insomnia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.</a:t>
            </a:r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48C34D3-E932-E415-0806-B19A73DD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63308"/>
            <a:ext cx="7772400" cy="21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05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REST API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10667999" cy="3818083"/>
          </a:xfrm>
        </p:spPr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iniciar o servidor REST API basta correr a classe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RestApiApplication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. 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endpoints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estão localizados no caminho 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/>
              </a:rPr>
              <a:t>/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/>
              </a:rPr>
              <a:t>api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/>
              </a:rPr>
              <a:t>/v1/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, na porta 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/>
              </a:rPr>
              <a:t>81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tirar partido desta API é necessário utilizar um cliente HTTP como o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/>
              </a:rPr>
              <a:t>Postman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ou o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/>
              </a:rPr>
              <a:t>Insomnia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.</a:t>
            </a:r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48C34D3-E932-E415-0806-B19A73DD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63308"/>
            <a:ext cx="7772400" cy="21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Opções Tomadas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Uma das opções tomadas durante o desenvolvimento do servidor que divergiu do pedido no enunciado foi a sincronização entre as bases de dados. Em vez de utilizarmos os </a:t>
            </a:r>
            <a:r>
              <a:rPr lang="pt-PT" altLang="pt-PT" sz="2000" b="1" i="1" dirty="0">
                <a:solidFill>
                  <a:srgbClr val="FFFFFF"/>
                </a:solidFill>
                <a:latin typeface="Nexa Light" panose="02000000000000000000" pitchFamily="2" charset="0"/>
              </a:rPr>
              <a:t>Prepares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 </a:t>
            </a:r>
            <a:r>
              <a:rPr lang="pt-PT" altLang="pt-PT" sz="2000" b="1" i="1" dirty="0" err="1">
                <a:solidFill>
                  <a:srgbClr val="FFFFFF"/>
                </a:solidFill>
                <a:latin typeface="Nexa Light" panose="02000000000000000000" pitchFamily="2" charset="0"/>
              </a:rPr>
              <a:t>Commits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utilizámos apenas um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HashMap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guarda a versão e 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query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associada a essa versão. Desta forma quando um servidor deteta que está desatualizado, o mesmo pede ao servidor com a versão mais recente o seu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HashMap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depois é utilizada para efetuar as alterações na base de dados local.</a:t>
            </a:r>
          </a:p>
        </p:txBody>
      </p:sp>
    </p:spTree>
    <p:extLst>
      <p:ext uri="{BB962C8B-B14F-4D97-AF65-F5344CB8AC3E}">
        <p14:creationId xmlns:p14="http://schemas.microsoft.com/office/powerpoint/2010/main" val="1085545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REST API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1"/>
            <a:ext cx="4853757" cy="2728954"/>
          </a:xfrm>
        </p:spPr>
        <p:txBody>
          <a:bodyPr>
            <a:normAutofit fontScale="92500" lnSpcReduction="2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Existem várias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endpoints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que o utilizador pode aceder mesmo sem estar autenticado, por exemplo o de autenticação (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auth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). Para fazer login basta o utilizador preencher um objeto JSON com o nome de utilizador e a password. Idealmente isto seria feito utilizando Basic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Authentication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. </a:t>
            </a:r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57FEB092-B2FD-7887-D9C7-CC058D06D7FF}"/>
              </a:ext>
            </a:extLst>
          </p:cNvPr>
          <p:cNvSpPr txBox="1">
            <a:spLocks/>
          </p:cNvSpPr>
          <p:nvPr/>
        </p:nvSpPr>
        <p:spPr>
          <a:xfrm>
            <a:off x="5714611" y="1196871"/>
            <a:ext cx="6108358" cy="3818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600" dirty="0" err="1">
                <a:solidFill>
                  <a:srgbClr val="FFFFFF"/>
                </a:solidFill>
                <a:latin typeface="Nexa Light" panose="02000000000000000000" pitchFamily="2" charset="0"/>
              </a:rPr>
              <a:t>auth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 (</a:t>
            </a:r>
            <a:r>
              <a:rPr lang="pt-PT" altLang="pt-PT" sz="2600" dirty="0">
                <a:solidFill>
                  <a:srgbClr val="00B0F0"/>
                </a:solidFill>
                <a:latin typeface="Nexa Light" panose="02000000000000000000" pitchFamily="2" charset="0"/>
              </a:rPr>
              <a:t>POST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) ‎ ‎ ‎ ‎ </a:t>
            </a:r>
          </a:p>
          <a:p>
            <a:pPr marL="0" indent="0" algn="r">
              <a:buNone/>
            </a:pP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600" dirty="0" err="1">
                <a:solidFill>
                  <a:srgbClr val="FFFFFF"/>
                </a:solidFill>
                <a:latin typeface="Nexa Light" panose="02000000000000000000" pitchFamily="2" charset="0"/>
              </a:rPr>
              <a:t>espetaculos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 (</a:t>
            </a:r>
            <a:r>
              <a:rPr lang="pt-PT" altLang="pt-PT" sz="2600" dirty="0">
                <a:solidFill>
                  <a:srgbClr val="92D050"/>
                </a:solidFill>
                <a:latin typeface="Nexa Light" panose="02000000000000000000" pitchFamily="2" charset="0"/>
              </a:rPr>
              <a:t>GET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) ‎ ‎ ‎ ‎‎‎‎</a:t>
            </a:r>
          </a:p>
          <a:p>
            <a:pPr marL="0" indent="0" algn="r">
              <a:buNone/>
            </a:pP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600" dirty="0" err="1">
                <a:solidFill>
                  <a:srgbClr val="FFFFFF"/>
                </a:solidFill>
                <a:latin typeface="Nexa Light" panose="02000000000000000000" pitchFamily="2" charset="0"/>
              </a:rPr>
              <a:t>get_paid_reservations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 (</a:t>
            </a:r>
            <a:r>
              <a:rPr lang="pt-PT" altLang="pt-PT" sz="2600" dirty="0">
                <a:solidFill>
                  <a:srgbClr val="92D050"/>
                </a:solidFill>
                <a:latin typeface="Nexa Light" panose="02000000000000000000" pitchFamily="2" charset="0"/>
              </a:rPr>
              <a:t>GET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) 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🔒</a:t>
            </a:r>
          </a:p>
          <a:p>
            <a:pPr marL="0" indent="0" algn="r">
              <a:buNone/>
            </a:pP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600" dirty="0" err="1">
                <a:solidFill>
                  <a:srgbClr val="FFFFFF"/>
                </a:solidFill>
                <a:latin typeface="Nexa Light" panose="02000000000000000000" pitchFamily="2" charset="0"/>
              </a:rPr>
              <a:t>get_unpaid_reservations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 (</a:t>
            </a:r>
            <a:r>
              <a:rPr lang="pt-PT" altLang="pt-PT" sz="2600" dirty="0">
                <a:solidFill>
                  <a:srgbClr val="92D050"/>
                </a:solidFill>
                <a:latin typeface="Nexa Light" panose="02000000000000000000" pitchFamily="2" charset="0"/>
              </a:rPr>
              <a:t>GET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) 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🔒</a:t>
            </a:r>
          </a:p>
          <a:p>
            <a:pPr marL="0" indent="0" algn="r">
              <a:buNone/>
            </a:pP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600" dirty="0" err="1">
                <a:solidFill>
                  <a:srgbClr val="FFFFFF"/>
                </a:solidFill>
                <a:latin typeface="Nexa Light" panose="02000000000000000000" pitchFamily="2" charset="0"/>
              </a:rPr>
              <a:t>users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 (</a:t>
            </a:r>
            <a:r>
              <a:rPr lang="pt-PT" altLang="pt-PT" sz="2600" dirty="0">
                <a:solidFill>
                  <a:srgbClr val="92D050"/>
                </a:solidFill>
                <a:latin typeface="Nexa Light" panose="02000000000000000000" pitchFamily="2" charset="0"/>
              </a:rPr>
              <a:t>GET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) 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🔒 👑</a:t>
            </a:r>
          </a:p>
          <a:p>
            <a:pPr marL="0" indent="0" algn="r">
              <a:buNone/>
            </a:pP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600" dirty="0" err="1">
                <a:solidFill>
                  <a:srgbClr val="FFFFFF"/>
                </a:solidFill>
                <a:latin typeface="Nexa Light" panose="02000000000000000000" pitchFamily="2" charset="0"/>
              </a:rPr>
              <a:t>users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 (</a:t>
            </a:r>
            <a:r>
              <a:rPr lang="pt-PT" altLang="pt-PT" sz="2600" dirty="0">
                <a:solidFill>
                  <a:srgbClr val="FFC000"/>
                </a:solidFill>
                <a:latin typeface="Nexa Light" panose="02000000000000000000" pitchFamily="2" charset="0"/>
              </a:rPr>
              <a:t>PUT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) 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🔒 👑</a:t>
            </a:r>
          </a:p>
          <a:p>
            <a:pPr marL="0" indent="0" algn="r">
              <a:buNone/>
            </a:pP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/</a:t>
            </a:r>
            <a:r>
              <a:rPr lang="pt-PT" altLang="pt-PT" sz="2600" dirty="0" err="1">
                <a:solidFill>
                  <a:srgbClr val="FFFFFF"/>
                </a:solidFill>
                <a:latin typeface="Nexa Light" panose="02000000000000000000" pitchFamily="2" charset="0"/>
              </a:rPr>
              <a:t>users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/{id} (</a:t>
            </a:r>
            <a:r>
              <a:rPr lang="pt-PT" altLang="pt-PT" sz="2600" dirty="0">
                <a:solidFill>
                  <a:srgbClr val="FF0000"/>
                </a:solidFill>
                <a:latin typeface="Nexa Light" panose="02000000000000000000" pitchFamily="2" charset="0"/>
              </a:rPr>
              <a:t>DELETE</a:t>
            </a:r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) 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🔒 👑</a:t>
            </a:r>
          </a:p>
          <a:p>
            <a:pPr marL="0" indent="0" algn="r">
              <a:buNone/>
            </a:pPr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6A7281AF-D189-E13C-BCD2-5521B15727BB}"/>
              </a:ext>
            </a:extLst>
          </p:cNvPr>
          <p:cNvSpPr/>
          <p:nvPr/>
        </p:nvSpPr>
        <p:spPr>
          <a:xfrm>
            <a:off x="8266670" y="5327920"/>
            <a:ext cx="3556299" cy="905993"/>
          </a:xfrm>
          <a:prstGeom prst="roundRect">
            <a:avLst>
              <a:gd name="adj" fmla="val 3680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FF5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0FA8A4-2A77-085E-97EA-5EB3C7B2A42A}"/>
              </a:ext>
            </a:extLst>
          </p:cNvPr>
          <p:cNvSpPr txBox="1"/>
          <p:nvPr/>
        </p:nvSpPr>
        <p:spPr>
          <a:xfrm>
            <a:off x="8903984" y="5457752"/>
            <a:ext cx="282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altLang="pt-PT" sz="1800" dirty="0" err="1">
                <a:solidFill>
                  <a:srgbClr val="FFFFFF"/>
                </a:solidFill>
                <a:latin typeface="Nexa Light" panose="02000000000000000000" pitchFamily="2" charset="0"/>
              </a:rPr>
              <a:t>need</a:t>
            </a:r>
            <a:r>
              <a:rPr lang="pt-PT" altLang="pt-PT" sz="1800" dirty="0">
                <a:solidFill>
                  <a:srgbClr val="FFFFFF"/>
                </a:solidFill>
                <a:latin typeface="Nexa Light" panose="02000000000000000000" pitchFamily="2" charset="0"/>
              </a:rPr>
              <a:t> </a:t>
            </a:r>
            <a:r>
              <a:rPr lang="pt-PT" altLang="pt-PT" sz="1800" dirty="0" err="1">
                <a:solidFill>
                  <a:srgbClr val="FFFFFF"/>
                </a:solidFill>
                <a:latin typeface="Nexa Light" panose="02000000000000000000" pitchFamily="2" charset="0"/>
              </a:rPr>
              <a:t>authentication</a:t>
            </a:r>
            <a:r>
              <a:rPr lang="pt-PT" altLang="pt-PT" sz="1800" dirty="0">
                <a:solidFill>
                  <a:srgbClr val="FFFFFF"/>
                </a:solidFill>
                <a:latin typeface="Nexa Light" panose="02000000000000000000" pitchFamily="2" charset="0"/>
              </a:rPr>
              <a:t> - 🔒</a:t>
            </a:r>
          </a:p>
          <a:p>
            <a:pPr algn="r"/>
            <a:r>
              <a:rPr lang="pt-PT" altLang="pt-PT" sz="1800" dirty="0" err="1">
                <a:solidFill>
                  <a:srgbClr val="FFFFFF"/>
                </a:solidFill>
                <a:latin typeface="Nexa Light" panose="02000000000000000000" pitchFamily="2" charset="0"/>
              </a:rPr>
              <a:t>admin</a:t>
            </a:r>
            <a:r>
              <a:rPr lang="pt-PT" altLang="pt-PT" sz="1800" dirty="0">
                <a:solidFill>
                  <a:srgbClr val="FFFFFF"/>
                </a:solidFill>
                <a:latin typeface="Nexa Light" panose="02000000000000000000" pitchFamily="2" charset="0"/>
              </a:rPr>
              <a:t> </a:t>
            </a:r>
            <a:r>
              <a:rPr lang="pt-PT" altLang="pt-PT" sz="1800" dirty="0" err="1">
                <a:solidFill>
                  <a:srgbClr val="FFFFFF"/>
                </a:solidFill>
                <a:latin typeface="Nexa Light" panose="02000000000000000000" pitchFamily="2" charset="0"/>
              </a:rPr>
              <a:t>only</a:t>
            </a:r>
            <a:r>
              <a:rPr lang="pt-PT" altLang="pt-PT" sz="1800" dirty="0">
                <a:solidFill>
                  <a:srgbClr val="FFFFFF"/>
                </a:solidFill>
                <a:latin typeface="Nexa Light" panose="02000000000000000000" pitchFamily="2" charset="0"/>
              </a:rPr>
              <a:t> - 👑</a:t>
            </a:r>
            <a:endParaRPr lang="pt-PT" dirty="0"/>
          </a:p>
        </p:txBody>
      </p:sp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F9DC998E-959C-964F-CCE7-46B0FAC1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90" y="5219700"/>
            <a:ext cx="2044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0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REST API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10667999" cy="2286001"/>
          </a:xfrm>
        </p:spPr>
        <p:txBody>
          <a:bodyPr>
            <a:normAutofit fontScale="85000" lnSpcReduction="2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Após um utilizador se autenticar será devolvido um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com duração de 2 minutos para que o utilizador possa utilizar este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noutros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endpoints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da API que requerem autenticação. 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utilizar este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basta introduzir no método de autenticação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Bearer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o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que será posteriormente verificado pelo servidor. 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Se o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for válido o servidor retornará a informação requerida com um status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code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de </a:t>
            </a:r>
            <a:r>
              <a:rPr lang="pt-PT" altLang="pt-PT" sz="2000" b="1" dirty="0">
                <a:solidFill>
                  <a:srgbClr val="70D435"/>
                </a:solidFill>
                <a:latin typeface="Nexa Bold" panose="02000000000000000000" pitchFamily="2" charset="0"/>
              </a:rPr>
              <a:t>200</a:t>
            </a:r>
            <a:r>
              <a:rPr lang="pt-PT" altLang="pt-PT" sz="2000" dirty="0">
                <a:solidFill>
                  <a:srgbClr val="70D435"/>
                </a:solidFill>
                <a:latin typeface="Nexa Light" panose="02000000000000000000"/>
              </a:rPr>
              <a:t> - OK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Se o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token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for inválido ou tiver expirado será retornado um status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/>
              </a:rPr>
              <a:t>code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de </a:t>
            </a:r>
            <a:r>
              <a:rPr lang="pt-PT" altLang="pt-PT" sz="2000" b="1" dirty="0">
                <a:solidFill>
                  <a:srgbClr val="FF5534"/>
                </a:solidFill>
                <a:latin typeface="Nexa Bold" panose="02000000000000000000" pitchFamily="2" charset="0"/>
              </a:rPr>
              <a:t>401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/>
              </a:rPr>
              <a:t> -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/>
              </a:rPr>
              <a:t>Unauthorized</a:t>
            </a:r>
            <a:r>
              <a:rPr lang="pt-PT" altLang="pt-PT" sz="2800" dirty="0">
                <a:solidFill>
                  <a:srgbClr val="FFFFFF"/>
                </a:solidFill>
                <a:latin typeface="Nexa Light" panose="02000000000000000000"/>
              </a:rPr>
              <a:t>.</a:t>
            </a:r>
            <a:endParaRPr lang="pt-PT" altLang="pt-PT" sz="2600" dirty="0">
              <a:solidFill>
                <a:srgbClr val="FF5534"/>
              </a:solidFill>
              <a:latin typeface="Nexa Light" panose="02000000000000000000" pitchFamily="2" charset="0"/>
            </a:endParaRPr>
          </a:p>
        </p:txBody>
      </p:sp>
      <p:pic>
        <p:nvPicPr>
          <p:cNvPr id="5" name="Imagem 4" descr="Uma imagem com texto, captura de ecrã, monitor&#10;&#10;Descrição gerada automaticamente">
            <a:extLst>
              <a:ext uri="{FF2B5EF4-FFF2-40B4-BE49-F238E27FC236}">
                <a16:creationId xmlns:a16="http://schemas.microsoft.com/office/drawing/2014/main" id="{C9606DFB-EBFF-1F16-94D4-35D80440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8" y="4757120"/>
            <a:ext cx="7772400" cy="17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7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>
                <a:latin typeface="Nexa Light" panose="02000000000000000000" pitchFamily="2" charset="0"/>
              </a:rPr>
              <a:t>RMI</a:t>
            </a:r>
            <a:endParaRPr lang="pt-PT" b="1" dirty="0">
              <a:latin typeface="Nexa Bold" panose="02000000000000000000" pitchFamily="2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10667999" cy="2829697"/>
          </a:xfrm>
        </p:spPr>
        <p:txBody>
          <a:bodyPr>
            <a:normAutofit fontScale="92500" lnSpcReduction="2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Ao correr o servidor REST API o servidor de RMI é também automaticamente iniciado ficando este disponível na porta </a:t>
            </a:r>
            <a:r>
              <a:rPr lang="pt-PT" altLang="pt-PT" sz="2000" dirty="0">
                <a:solidFill>
                  <a:srgbClr val="FF5534"/>
                </a:solidFill>
                <a:latin typeface="Nexa Light" panose="02000000000000000000"/>
              </a:rPr>
              <a:t>1099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 registado com o nome de serviço </a:t>
            </a:r>
            <a:r>
              <a:rPr lang="pt-PT" altLang="pt-PT" sz="2000" dirty="0" err="1">
                <a:solidFill>
                  <a:srgbClr val="FF5534"/>
                </a:solidFill>
                <a:latin typeface="Nexa Light" panose="02000000000000000000"/>
              </a:rPr>
              <a:t>REST_API_RMI_Service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ligar clientes ao servidor e assim receber as mensagens assíncronas do RMI basta correr o cliente RMI disponibilizado e este irá ligar-se utilizando as informações em cima descritas. 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Não é necessária nenhuma interação com o programa cliente sendo que este apenas vai mostrando as mensagens à medida que estas vão chegando.</a:t>
            </a:r>
            <a:endParaRPr lang="pt-PT" altLang="pt-PT" sz="2000" dirty="0">
              <a:solidFill>
                <a:srgbClr val="FFFFFF"/>
              </a:solidFill>
              <a:latin typeface="Nexa Light" panose="02000000000000000000" pitchFamily="2" charset="0"/>
            </a:endParaRPr>
          </a:p>
          <a:p>
            <a:endParaRPr lang="pt-PT" altLang="pt-PT" sz="2000" dirty="0">
              <a:solidFill>
                <a:srgbClr val="FFFFFF"/>
              </a:solidFill>
              <a:latin typeface="Nexa Light" panose="02000000000000000000"/>
            </a:endParaRP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4A6CC834-A784-43B0-6C55-F6BAC741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98" y="5589201"/>
            <a:ext cx="4902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34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DAA1A-9D86-C348-98AE-F179C292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Trabalho realizado por: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D045E1-96D0-F84D-95A3-4D2987B5C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>
                <a:latin typeface="Nexa Light" panose="02000000000000000000" pitchFamily="2" charset="0"/>
              </a:rPr>
              <a:t>Tomás Gomes Silva </a:t>
            </a:r>
            <a:r>
              <a:rPr lang="pt-PT" sz="2400" dirty="0">
                <a:solidFill>
                  <a:schemeClr val="bg1">
                    <a:lumMod val="65000"/>
                    <a:lumOff val="35000"/>
                    <a:alpha val="70000"/>
                  </a:schemeClr>
                </a:solidFill>
                <a:latin typeface="Nexa Light" panose="02000000000000000000" pitchFamily="2" charset="0"/>
              </a:rPr>
              <a:t>- 2020143845</a:t>
            </a:r>
          </a:p>
          <a:p>
            <a:r>
              <a:rPr lang="pt-PT" sz="2400" dirty="0">
                <a:latin typeface="Nexa Light" panose="02000000000000000000" pitchFamily="2" charset="0"/>
              </a:rPr>
              <a:t>Rafael Gerardo Couto </a:t>
            </a:r>
            <a:r>
              <a:rPr lang="pt-PT" sz="2400" dirty="0">
                <a:solidFill>
                  <a:schemeClr val="bg1">
                    <a:lumMod val="65000"/>
                    <a:lumOff val="35000"/>
                    <a:alpha val="70000"/>
                  </a:schemeClr>
                </a:solidFill>
                <a:latin typeface="Nexa Light" panose="02000000000000000000" pitchFamily="2" charset="0"/>
              </a:rPr>
              <a:t>- 2019142454</a:t>
            </a:r>
          </a:p>
          <a:p>
            <a:r>
              <a:rPr lang="pt-PT" sz="2400" dirty="0">
                <a:latin typeface="Nexa Light" panose="02000000000000000000" pitchFamily="2" charset="0"/>
              </a:rPr>
              <a:t>Tânia Beatriz Moreira Guedes </a:t>
            </a:r>
            <a:r>
              <a:rPr lang="pt-PT" sz="2400" dirty="0">
                <a:solidFill>
                  <a:schemeClr val="bg1">
                    <a:lumMod val="65000"/>
                    <a:lumOff val="35000"/>
                    <a:alpha val="70000"/>
                  </a:schemeClr>
                </a:solidFill>
                <a:latin typeface="Nexa Light" panose="02000000000000000000" pitchFamily="2" charset="0"/>
              </a:rPr>
              <a:t>- 2020139445</a:t>
            </a:r>
          </a:p>
        </p:txBody>
      </p:sp>
    </p:spTree>
    <p:extLst>
      <p:ext uri="{BB962C8B-B14F-4D97-AF65-F5344CB8AC3E}">
        <p14:creationId xmlns:p14="http://schemas.microsoft.com/office/powerpoint/2010/main" val="217802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Opções Tomadas</a:t>
            </a:r>
          </a:p>
        </p:txBody>
      </p:sp>
      <p:pic>
        <p:nvPicPr>
          <p:cNvPr id="9" name="Marcador de Posição de Conteúdo 8" descr="Uma imagem com texto&#10;&#10;Descrição gerada automaticamente">
            <a:extLst>
              <a:ext uri="{FF2B5EF4-FFF2-40B4-BE49-F238E27FC236}">
                <a16:creationId xmlns:a16="http://schemas.microsoft.com/office/drawing/2014/main" id="{EF340925-9E6D-1640-1BD4-54C7C932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916" y="1943100"/>
            <a:ext cx="8638834" cy="4611270"/>
          </a:xfrm>
        </p:spPr>
      </p:pic>
    </p:spTree>
    <p:extLst>
      <p:ext uri="{BB962C8B-B14F-4D97-AF65-F5344CB8AC3E}">
        <p14:creationId xmlns:p14="http://schemas.microsoft.com/office/powerpoint/2010/main" val="342693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Na base de dados decidimos criar uma tabela DATABASE com o campo VERSION que guarda um inteiro que representa a versão atual da base de dados.</a:t>
            </a:r>
          </a:p>
          <a:p>
            <a:endParaRPr lang="pt-PT" altLang="pt-PT" sz="2000" dirty="0">
              <a:solidFill>
                <a:srgbClr val="FFFFFF"/>
              </a:solidFill>
              <a:latin typeface="Nexa Light" panose="02000000000000000000" pitchFamily="2" charset="0"/>
            </a:endParaRP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é constituído pelas seguintes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: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ThreadAtendeClientes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(UDP – envia a lista de servidores para o cliente)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ThreadCliente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(TCP – interage com o utilizador do programa Cliente)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ThreadHeartbeat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(UDP – envia e recebe </a:t>
            </a:r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e remove servidores inativos)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ThreadInicialHeartbeat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(UDP – recebe </a:t>
            </a:r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durante 30 segundos)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ThreadTCP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(TCP – recebe comunicações TCP e cria </a:t>
            </a:r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separadas para cada utilizador)</a:t>
            </a:r>
          </a:p>
        </p:txBody>
      </p:sp>
    </p:spTree>
    <p:extLst>
      <p:ext uri="{BB962C8B-B14F-4D97-AF65-F5344CB8AC3E}">
        <p14:creationId xmlns:p14="http://schemas.microsoft.com/office/powerpoint/2010/main" val="352523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ThreadAtendeClientes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F6937846-558B-8393-4459-E9E5EA224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469" y="2286000"/>
            <a:ext cx="8394615" cy="3823200"/>
          </a:xfrm>
        </p:spPr>
      </p:pic>
    </p:spTree>
    <p:extLst>
      <p:ext uri="{BB962C8B-B14F-4D97-AF65-F5344CB8AC3E}">
        <p14:creationId xmlns:p14="http://schemas.microsoft.com/office/powerpoint/2010/main" val="40570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ThreadCliente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21FFA5BE-80A0-54C5-B507-067BC46C2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166" y="2286000"/>
            <a:ext cx="9355667" cy="3817938"/>
          </a:xfrm>
        </p:spPr>
      </p:pic>
    </p:spTree>
    <p:extLst>
      <p:ext uri="{BB962C8B-B14F-4D97-AF65-F5344CB8AC3E}">
        <p14:creationId xmlns:p14="http://schemas.microsoft.com/office/powerpoint/2010/main" val="278528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ThreadHeartbeat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389F7B7F-53EA-57E1-3B79-42936D3DA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236" y="2286000"/>
            <a:ext cx="9897528" cy="3817938"/>
          </a:xfrm>
        </p:spPr>
      </p:pic>
    </p:spTree>
    <p:extLst>
      <p:ext uri="{BB962C8B-B14F-4D97-AF65-F5344CB8AC3E}">
        <p14:creationId xmlns:p14="http://schemas.microsoft.com/office/powerpoint/2010/main" val="96276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ThreadInicialHeartbeat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AC4187C3-5E7E-DB34-2183-6498BEBD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400557"/>
            <a:ext cx="10668000" cy="3588824"/>
          </a:xfrm>
        </p:spPr>
      </p:pic>
    </p:spTree>
    <p:extLst>
      <p:ext uri="{BB962C8B-B14F-4D97-AF65-F5344CB8AC3E}">
        <p14:creationId xmlns:p14="http://schemas.microsoft.com/office/powerpoint/2010/main" val="166172152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311C1F"/>
      </a:dk2>
      <a:lt2>
        <a:srgbClr val="F0F3F3"/>
      </a:lt2>
      <a:accent1>
        <a:srgbClr val="E64C2A"/>
      </a:accent1>
      <a:accent2>
        <a:srgbClr val="D41845"/>
      </a:accent2>
      <a:accent3>
        <a:srgbClr val="E62AA5"/>
      </a:accent3>
      <a:accent4>
        <a:srgbClr val="C618D4"/>
      </a:accent4>
      <a:accent5>
        <a:srgbClr val="8A2AE6"/>
      </a:accent5>
      <a:accent6>
        <a:srgbClr val="4232D9"/>
      </a:accent6>
      <a:hlink>
        <a:srgbClr val="963F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1764</Words>
  <Application>Microsoft Macintosh PowerPoint</Application>
  <PresentationFormat>Ecrã Panorâmico</PresentationFormat>
  <Paragraphs>136</Paragraphs>
  <Slides>33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41" baseType="lpstr">
      <vt:lpstr>Avenir Next LT Pro</vt:lpstr>
      <vt:lpstr>Nexa Light</vt:lpstr>
      <vt:lpstr>Nexa Bold</vt:lpstr>
      <vt:lpstr>Calibri</vt:lpstr>
      <vt:lpstr>Sitka Subheading</vt:lpstr>
      <vt:lpstr>Avenir Next LT Pro Light</vt:lpstr>
      <vt:lpstr>Arial</vt:lpstr>
      <vt:lpstr>PebbleVTI</vt:lpstr>
      <vt:lpstr>Programação Distribuída</vt:lpstr>
      <vt:lpstr>Índice Meta 1 - Sockets</vt:lpstr>
      <vt:lpstr>Opções Tomadas</vt:lpstr>
      <vt:lpstr>Opções Tomadas</vt:lpstr>
      <vt:lpstr>Aspetos Relevantes</vt:lpstr>
      <vt:lpstr>Aspetos Relevantes ThreadAtendeClientes</vt:lpstr>
      <vt:lpstr>Aspetos Relevantes ThreadCliente</vt:lpstr>
      <vt:lpstr>Aspetos Relevantes ThreadHeartbeat</vt:lpstr>
      <vt:lpstr>Aspetos Relevantes ThreadInicialHeartbeat</vt:lpstr>
      <vt:lpstr>Aspetos Relevantes ThreadTCP</vt:lpstr>
      <vt:lpstr>Aspetos Relevantes Heartbeat</vt:lpstr>
      <vt:lpstr>Aspetos Relevantes Comparators</vt:lpstr>
      <vt:lpstr>Aspetos Relevantes Comunicação entre o servidor e o cliente</vt:lpstr>
      <vt:lpstr>Manual de Utilizador</vt:lpstr>
      <vt:lpstr>Manual de Utilizador</vt:lpstr>
      <vt:lpstr>Manual de Utilizador</vt:lpstr>
      <vt:lpstr>Programação Distribuída</vt:lpstr>
      <vt:lpstr>Índice Meta 2 – REST API e RMI</vt:lpstr>
      <vt:lpstr>Opções Tomadas</vt:lpstr>
      <vt:lpstr>Aspetos Relevantes REST API</vt:lpstr>
      <vt:lpstr>Aspetos Relevantes Tokens e Autenticação</vt:lpstr>
      <vt:lpstr>Aspetos Relevantes Tokens e Autenticação</vt:lpstr>
      <vt:lpstr>Aspetos Relevantes RMI</vt:lpstr>
      <vt:lpstr>Aspetos Relevantes Servidor RMI</vt:lpstr>
      <vt:lpstr>Aspetos Relevantes Cliente RMI</vt:lpstr>
      <vt:lpstr>Aspetos Relevantes Interfaces RMI</vt:lpstr>
      <vt:lpstr>Aspetos Relevantes Interceção de pedidos à REST API</vt:lpstr>
      <vt:lpstr>Manual de Utilizador REST API</vt:lpstr>
      <vt:lpstr>Manual de Utilizador REST API</vt:lpstr>
      <vt:lpstr>Manual de Utilizador REST API</vt:lpstr>
      <vt:lpstr>Manual de Utilizador REST API</vt:lpstr>
      <vt:lpstr>Manual de Utilizador RMI</vt:lpstr>
      <vt:lpstr>Trabalho realizado por: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Ferbal Sociedade Fabril de Embalagens Lda.</dc:title>
  <dc:creator>Tomás Gomes Silva</dc:creator>
  <cp:lastModifiedBy>Tomás Gomes Silva</cp:lastModifiedBy>
  <cp:revision>165</cp:revision>
  <dcterms:created xsi:type="dcterms:W3CDTF">2020-11-01T13:37:32Z</dcterms:created>
  <dcterms:modified xsi:type="dcterms:W3CDTF">2022-12-27T02:23:04Z</dcterms:modified>
</cp:coreProperties>
</file>